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_rels/.rels" ContentType="application/vnd.openxmlformats-package.relationships+xml"/>
  <Override PartName="/ppt/_rels/presentation.xml.rels" ContentType="application/vnd.openxmlformats-package.relationships+xml"/>
  <Override PartName="/ppt/media/image4.jpeg" ContentType="image/jpeg"/>
  <Override PartName="/ppt/media/image3.png" ContentType="image/png"/>
  <Override PartName="/ppt/media/image5.jpeg" ContentType="image/jpeg"/>
  <Override PartName="/ppt/media/image1.tif" ContentType="image/tiff"/>
  <Override PartName="/ppt/media/image2.png" ContentType="image/png"/>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slideLayouts/_rels/slideLayout1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slideLayout12.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s/_rels/slide1.xml.rels" ContentType="application/vnd.openxmlformats-package.relationships+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29260800" cy="36576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
</Relationships>
</file>

<file path=ppt/media/image1.tif>
</file>

<file path=ppt/media/image2.png>
</file>

<file path=ppt/media/image3.png>
</file>

<file path=ppt/media/image4.jpeg>
</file>

<file path=ppt/media/image5.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24" name="PlaceHolder 2"/>
          <p:cNvSpPr>
            <a:spLocks noGrp="1"/>
          </p:cNvSpPr>
          <p:nvPr>
            <p:ph type="body"/>
          </p:nvPr>
        </p:nvSpPr>
        <p:spPr>
          <a:xfrm>
            <a:off x="1463040" y="8558640"/>
            <a:ext cx="2633436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25" name="PlaceHolder 3"/>
          <p:cNvSpPr>
            <a:spLocks noGrp="1"/>
          </p:cNvSpPr>
          <p:nvPr>
            <p:ph type="body"/>
          </p:nvPr>
        </p:nvSpPr>
        <p:spPr>
          <a:xfrm>
            <a:off x="1463040" y="19638720"/>
            <a:ext cx="2633436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27" name="PlaceHolder 2"/>
          <p:cNvSpPr>
            <a:spLocks noGrp="1"/>
          </p:cNvSpPr>
          <p:nvPr>
            <p:ph type="body"/>
          </p:nvPr>
        </p:nvSpPr>
        <p:spPr>
          <a:xfrm>
            <a:off x="146304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28" name="PlaceHolder 3"/>
          <p:cNvSpPr>
            <a:spLocks noGrp="1"/>
          </p:cNvSpPr>
          <p:nvPr>
            <p:ph type="body"/>
          </p:nvPr>
        </p:nvSpPr>
        <p:spPr>
          <a:xfrm>
            <a:off x="1495692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29" name="PlaceHolder 4"/>
          <p:cNvSpPr>
            <a:spLocks noGrp="1"/>
          </p:cNvSpPr>
          <p:nvPr>
            <p:ph type="body"/>
          </p:nvPr>
        </p:nvSpPr>
        <p:spPr>
          <a:xfrm>
            <a:off x="1463040" y="1963872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5"/>
          <p:cNvSpPr>
            <a:spLocks noGrp="1"/>
          </p:cNvSpPr>
          <p:nvPr>
            <p:ph type="body"/>
          </p:nvPr>
        </p:nvSpPr>
        <p:spPr>
          <a:xfrm>
            <a:off x="14956920" y="1963872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32" name="PlaceHolder 2"/>
          <p:cNvSpPr>
            <a:spLocks noGrp="1"/>
          </p:cNvSpPr>
          <p:nvPr>
            <p:ph type="body"/>
          </p:nvPr>
        </p:nvSpPr>
        <p:spPr>
          <a:xfrm>
            <a:off x="1463040" y="855864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3" name="PlaceHolder 3"/>
          <p:cNvSpPr>
            <a:spLocks noGrp="1"/>
          </p:cNvSpPr>
          <p:nvPr>
            <p:ph type="body"/>
          </p:nvPr>
        </p:nvSpPr>
        <p:spPr>
          <a:xfrm>
            <a:off x="10366920" y="855864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4"/>
          <p:cNvSpPr>
            <a:spLocks noGrp="1"/>
          </p:cNvSpPr>
          <p:nvPr>
            <p:ph type="body"/>
          </p:nvPr>
        </p:nvSpPr>
        <p:spPr>
          <a:xfrm>
            <a:off x="19270800" y="855864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5"/>
          <p:cNvSpPr>
            <a:spLocks noGrp="1"/>
          </p:cNvSpPr>
          <p:nvPr>
            <p:ph type="body"/>
          </p:nvPr>
        </p:nvSpPr>
        <p:spPr>
          <a:xfrm>
            <a:off x="1463040" y="1963872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6" name="PlaceHolder 6"/>
          <p:cNvSpPr>
            <a:spLocks noGrp="1"/>
          </p:cNvSpPr>
          <p:nvPr>
            <p:ph type="body"/>
          </p:nvPr>
        </p:nvSpPr>
        <p:spPr>
          <a:xfrm>
            <a:off x="10366920" y="1963872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37" name="PlaceHolder 7"/>
          <p:cNvSpPr>
            <a:spLocks noGrp="1"/>
          </p:cNvSpPr>
          <p:nvPr>
            <p:ph type="body"/>
          </p:nvPr>
        </p:nvSpPr>
        <p:spPr>
          <a:xfrm>
            <a:off x="19270800" y="19638720"/>
            <a:ext cx="847944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3" name="PlaceHolder 2"/>
          <p:cNvSpPr>
            <a:spLocks noGrp="1"/>
          </p:cNvSpPr>
          <p:nvPr>
            <p:ph type="subTitle"/>
          </p:nvPr>
        </p:nvSpPr>
        <p:spPr>
          <a:xfrm>
            <a:off x="1463040" y="8558640"/>
            <a:ext cx="26334360" cy="212133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5" name="PlaceHolder 2"/>
          <p:cNvSpPr>
            <a:spLocks noGrp="1"/>
          </p:cNvSpPr>
          <p:nvPr>
            <p:ph type="body"/>
          </p:nvPr>
        </p:nvSpPr>
        <p:spPr>
          <a:xfrm>
            <a:off x="1463040" y="8558640"/>
            <a:ext cx="26334360" cy="21213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7" name="PlaceHolder 2"/>
          <p:cNvSpPr>
            <a:spLocks noGrp="1"/>
          </p:cNvSpPr>
          <p:nvPr>
            <p:ph type="body"/>
          </p:nvPr>
        </p:nvSpPr>
        <p:spPr>
          <a:xfrm>
            <a:off x="1463040" y="8558640"/>
            <a:ext cx="12850920" cy="21213360"/>
          </a:xfrm>
          <a:prstGeom prst="rect">
            <a:avLst/>
          </a:prstGeom>
        </p:spPr>
        <p:txBody>
          <a:bodyPr lIns="0" rIns="0" tIns="0" bIns="0">
            <a:normAutofit/>
          </a:bodyPr>
          <a:p>
            <a:endParaRPr b="0" lang="en-US" sz="1400" spc="-1" strike="noStrike">
              <a:solidFill>
                <a:srgbClr val="000000"/>
              </a:solidFill>
              <a:latin typeface="Arial"/>
            </a:endParaRPr>
          </a:p>
        </p:txBody>
      </p:sp>
      <p:sp>
        <p:nvSpPr>
          <p:cNvPr id="8" name="PlaceHolder 3"/>
          <p:cNvSpPr>
            <a:spLocks noGrp="1"/>
          </p:cNvSpPr>
          <p:nvPr>
            <p:ph type="body"/>
          </p:nvPr>
        </p:nvSpPr>
        <p:spPr>
          <a:xfrm>
            <a:off x="14956920" y="8558640"/>
            <a:ext cx="12850920" cy="212133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997560" y="5294880"/>
            <a:ext cx="27265320" cy="676605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12" name="PlaceHolder 2"/>
          <p:cNvSpPr>
            <a:spLocks noGrp="1"/>
          </p:cNvSpPr>
          <p:nvPr>
            <p:ph type="body"/>
          </p:nvPr>
        </p:nvSpPr>
        <p:spPr>
          <a:xfrm>
            <a:off x="146304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13" name="PlaceHolder 3"/>
          <p:cNvSpPr>
            <a:spLocks noGrp="1"/>
          </p:cNvSpPr>
          <p:nvPr>
            <p:ph type="body"/>
          </p:nvPr>
        </p:nvSpPr>
        <p:spPr>
          <a:xfrm>
            <a:off x="14956920" y="8558640"/>
            <a:ext cx="12850920" cy="21213360"/>
          </a:xfrm>
          <a:prstGeom prst="rect">
            <a:avLst/>
          </a:prstGeom>
        </p:spPr>
        <p:txBody>
          <a:bodyPr lIns="0" rIns="0" tIns="0" bIns="0">
            <a:normAutofit/>
          </a:bodyPr>
          <a:p>
            <a:endParaRPr b="0" lang="en-US" sz="1400" spc="-1" strike="noStrike">
              <a:solidFill>
                <a:srgbClr val="000000"/>
              </a:solidFill>
              <a:latin typeface="Arial"/>
            </a:endParaRPr>
          </a:p>
        </p:txBody>
      </p:sp>
      <p:sp>
        <p:nvSpPr>
          <p:cNvPr id="14" name="PlaceHolder 4"/>
          <p:cNvSpPr>
            <a:spLocks noGrp="1"/>
          </p:cNvSpPr>
          <p:nvPr>
            <p:ph type="body"/>
          </p:nvPr>
        </p:nvSpPr>
        <p:spPr>
          <a:xfrm>
            <a:off x="1463040" y="1963872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16" name="PlaceHolder 2"/>
          <p:cNvSpPr>
            <a:spLocks noGrp="1"/>
          </p:cNvSpPr>
          <p:nvPr>
            <p:ph type="body"/>
          </p:nvPr>
        </p:nvSpPr>
        <p:spPr>
          <a:xfrm>
            <a:off x="1463040" y="8558640"/>
            <a:ext cx="12850920" cy="21213360"/>
          </a:xfrm>
          <a:prstGeom prst="rect">
            <a:avLst/>
          </a:prstGeom>
        </p:spPr>
        <p:txBody>
          <a:bodyPr lIns="0" rIns="0" tIns="0" bIns="0">
            <a:normAutofit/>
          </a:bodyPr>
          <a:p>
            <a:endParaRPr b="0" lang="en-US" sz="1400" spc="-1" strike="noStrike">
              <a:solidFill>
                <a:srgbClr val="000000"/>
              </a:solidFill>
              <a:latin typeface="Arial"/>
            </a:endParaRPr>
          </a:p>
        </p:txBody>
      </p:sp>
      <p:sp>
        <p:nvSpPr>
          <p:cNvPr id="17" name="PlaceHolder 3"/>
          <p:cNvSpPr>
            <a:spLocks noGrp="1"/>
          </p:cNvSpPr>
          <p:nvPr>
            <p:ph type="body"/>
          </p:nvPr>
        </p:nvSpPr>
        <p:spPr>
          <a:xfrm>
            <a:off x="1495692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4"/>
          <p:cNvSpPr>
            <a:spLocks noGrp="1"/>
          </p:cNvSpPr>
          <p:nvPr>
            <p:ph type="body"/>
          </p:nvPr>
        </p:nvSpPr>
        <p:spPr>
          <a:xfrm>
            <a:off x="14956920" y="1963872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997560" y="5294880"/>
            <a:ext cx="27265320" cy="14596200"/>
          </a:xfrm>
          <a:prstGeom prst="rect">
            <a:avLst/>
          </a:prstGeom>
        </p:spPr>
        <p:txBody>
          <a:bodyPr lIns="0" rIns="0" tIns="0" bIns="0" anchor="ctr">
            <a:spAutoFit/>
          </a:bodyPr>
          <a:p>
            <a:endParaRPr b="0" lang="en-US" sz="1400" spc="-1" strike="noStrike">
              <a:solidFill>
                <a:srgbClr val="000000"/>
              </a:solidFill>
              <a:latin typeface="Arial"/>
            </a:endParaRPr>
          </a:p>
        </p:txBody>
      </p:sp>
      <p:sp>
        <p:nvSpPr>
          <p:cNvPr id="20" name="PlaceHolder 2"/>
          <p:cNvSpPr>
            <a:spLocks noGrp="1"/>
          </p:cNvSpPr>
          <p:nvPr>
            <p:ph type="body"/>
          </p:nvPr>
        </p:nvSpPr>
        <p:spPr>
          <a:xfrm>
            <a:off x="146304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21" name="PlaceHolder 3"/>
          <p:cNvSpPr>
            <a:spLocks noGrp="1"/>
          </p:cNvSpPr>
          <p:nvPr>
            <p:ph type="body"/>
          </p:nvPr>
        </p:nvSpPr>
        <p:spPr>
          <a:xfrm>
            <a:off x="14956920" y="8558640"/>
            <a:ext cx="12850920" cy="1011852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4"/>
          <p:cNvSpPr>
            <a:spLocks noGrp="1"/>
          </p:cNvSpPr>
          <p:nvPr>
            <p:ph type="body"/>
          </p:nvPr>
        </p:nvSpPr>
        <p:spPr>
          <a:xfrm>
            <a:off x="1463040" y="19638720"/>
            <a:ext cx="26334360" cy="101185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997560" y="5294880"/>
            <a:ext cx="27265320" cy="14596200"/>
          </a:xfrm>
          <a:prstGeom prst="rect">
            <a:avLst/>
          </a:prstGeom>
        </p:spPr>
        <p:txBody>
          <a:bodyPr lIns="349560" rIns="349560" tIns="349560" bIns="349560" anchor="b">
            <a:noAutofit/>
          </a:bodyPr>
          <a:p>
            <a:r>
              <a:rPr b="0" lang="en-US" sz="19900" spc="-1" strike="noStrike">
                <a:solidFill>
                  <a:srgbClr val="000000"/>
                </a:solidFill>
                <a:latin typeface="Arial"/>
              </a:rPr>
              <a:t>Click to edit the title text format</a:t>
            </a:r>
            <a:endParaRPr b="0" lang="en-US" sz="19900" spc="-1" strike="noStrike">
              <a:solidFill>
                <a:srgbClr val="000000"/>
              </a:solidFill>
              <a:latin typeface="Arial"/>
            </a:endParaRPr>
          </a:p>
        </p:txBody>
      </p:sp>
      <p:sp>
        <p:nvSpPr>
          <p:cNvPr id="1" name="PlaceHolder 2"/>
          <p:cNvSpPr>
            <a:spLocks noGrp="1"/>
          </p:cNvSpPr>
          <p:nvPr>
            <p:ph type="sldNum"/>
          </p:nvPr>
        </p:nvSpPr>
        <p:spPr>
          <a:xfrm>
            <a:off x="27111960" y="33160680"/>
            <a:ext cx="1755360" cy="2798640"/>
          </a:xfrm>
          <a:prstGeom prst="rect">
            <a:avLst/>
          </a:prstGeom>
        </p:spPr>
        <p:txBody>
          <a:bodyPr lIns="349560" rIns="349560" tIns="349560" bIns="349560" anchor="ctr">
            <a:noAutofit/>
          </a:bodyPr>
          <a:p>
            <a:pPr algn="r">
              <a:lnSpc>
                <a:spcPct val="100000"/>
              </a:lnSpc>
            </a:pPr>
            <a:fld id="{2ED160C6-3661-4300-943F-A7141A300BBD}" type="slidenum">
              <a:rPr b="0" lang="en-US" sz="3800" spc="-1" strike="noStrike">
                <a:solidFill>
                  <a:srgbClr val="595959"/>
                </a:solidFill>
                <a:latin typeface="Arial"/>
                <a:ea typeface="Arial"/>
              </a:rPr>
              <a:t>&lt;number&gt;</a:t>
            </a:fld>
            <a:endParaRPr b="0" lang="en-US" sz="3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tif"/><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CustomShape 1"/>
          <p:cNvSpPr/>
          <p:nvPr/>
        </p:nvSpPr>
        <p:spPr>
          <a:xfrm>
            <a:off x="217440" y="189000"/>
            <a:ext cx="28825920" cy="1907640"/>
          </a:xfrm>
          <a:prstGeom prst="rect">
            <a:avLst/>
          </a:prstGeom>
          <a:solidFill>
            <a:srgbClr val="d9d2e9"/>
          </a:solidFill>
          <a:ln>
            <a:noFill/>
          </a:ln>
        </p:spPr>
        <p:style>
          <a:lnRef idx="0"/>
          <a:fillRef idx="0"/>
          <a:effectRef idx="0"/>
          <a:fontRef idx="minor"/>
        </p:style>
        <p:txBody>
          <a:bodyPr lIns="349560" rIns="349560" tIns="349560" bIns="349560">
            <a:noAutofit/>
          </a:bodyPr>
          <a:p>
            <a:pPr algn="ctr">
              <a:lnSpc>
                <a:spcPct val="100000"/>
              </a:lnSpc>
            </a:pPr>
            <a:r>
              <a:rPr b="0" lang="en-US" sz="6500" spc="-1" strike="noStrike">
                <a:solidFill>
                  <a:srgbClr val="000000"/>
                </a:solidFill>
                <a:latin typeface="Open Sans"/>
                <a:ea typeface="Open Sans"/>
              </a:rPr>
              <a:t>Scalable Gunshot Detection Systems with Convolutional Neural Networks</a:t>
            </a:r>
            <a:endParaRPr b="0" lang="en-US" sz="6500" spc="-1" strike="noStrike">
              <a:latin typeface="Arial"/>
            </a:endParaRPr>
          </a:p>
        </p:txBody>
      </p:sp>
      <p:sp>
        <p:nvSpPr>
          <p:cNvPr id="39" name="CustomShape 2"/>
          <p:cNvSpPr/>
          <p:nvPr/>
        </p:nvSpPr>
        <p:spPr>
          <a:xfrm>
            <a:off x="853560" y="3947760"/>
            <a:ext cx="12648960" cy="111708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Introduction</a:t>
            </a:r>
            <a:endParaRPr b="0" lang="en-US" sz="6000" spc="-1" strike="noStrike">
              <a:latin typeface="Arial"/>
            </a:endParaRPr>
          </a:p>
          <a:p>
            <a:pPr>
              <a:lnSpc>
                <a:spcPct val="100000"/>
              </a:lnSpc>
            </a:pPr>
            <a:endParaRPr b="0" lang="en-US" sz="6000" spc="-1" strike="noStrike">
              <a:latin typeface="Arial"/>
            </a:endParaRPr>
          </a:p>
        </p:txBody>
      </p:sp>
      <p:sp>
        <p:nvSpPr>
          <p:cNvPr id="40" name="CustomShape 3"/>
          <p:cNvSpPr/>
          <p:nvPr/>
        </p:nvSpPr>
        <p:spPr>
          <a:xfrm>
            <a:off x="853560" y="4934160"/>
            <a:ext cx="12654000" cy="299772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Many cities with gunshot detection systems depend on expensive systems that rely on humans differentiating between gunshots and non-gunshots, such as ShotSpotter®. Thus, a scalable gunshot detection system that is low in cost and high in accuracy would be advantageous for a variety of cities across the globe, in that it would favorably promote the delegation of</a:t>
            </a:r>
            <a:endParaRPr b="0" lang="en-US" sz="3000" spc="-1" strike="noStrike">
              <a:latin typeface="Arial"/>
            </a:endParaRPr>
          </a:p>
          <a:p>
            <a:pPr>
              <a:lnSpc>
                <a:spcPct val="100000"/>
              </a:lnSpc>
            </a:pPr>
            <a:r>
              <a:rPr b="0" lang="en-US" sz="3000" spc="-1" strike="noStrike">
                <a:solidFill>
                  <a:srgbClr val="000000"/>
                </a:solidFill>
                <a:latin typeface="Cambria"/>
                <a:ea typeface="Cambria"/>
              </a:rPr>
              <a:t>tasks typically worked by humans to machines.</a:t>
            </a:r>
            <a:endParaRPr b="0" lang="en-US" sz="3000" spc="-1" strike="noStrike">
              <a:latin typeface="Arial"/>
            </a:endParaRPr>
          </a:p>
        </p:txBody>
      </p:sp>
      <p:sp>
        <p:nvSpPr>
          <p:cNvPr id="41" name="CustomShape 4"/>
          <p:cNvSpPr/>
          <p:nvPr/>
        </p:nvSpPr>
        <p:spPr>
          <a:xfrm>
            <a:off x="843120" y="25232040"/>
            <a:ext cx="12664080" cy="106956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Spectrograms</a:t>
            </a:r>
            <a:endParaRPr b="0" lang="en-US" sz="6000" spc="-1" strike="noStrike">
              <a:latin typeface="Arial"/>
            </a:endParaRPr>
          </a:p>
          <a:p>
            <a:pPr>
              <a:lnSpc>
                <a:spcPct val="100000"/>
              </a:lnSpc>
            </a:pPr>
            <a:endParaRPr b="0" lang="en-US" sz="6000" spc="-1" strike="noStrike">
              <a:latin typeface="Arial"/>
            </a:endParaRPr>
          </a:p>
        </p:txBody>
      </p:sp>
      <p:sp>
        <p:nvSpPr>
          <p:cNvPr id="42" name="CustomShape 5"/>
          <p:cNvSpPr/>
          <p:nvPr/>
        </p:nvSpPr>
        <p:spPr>
          <a:xfrm>
            <a:off x="843120" y="26301600"/>
            <a:ext cx="12664080" cy="398880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Spectrograms are visual representations of the frequency and amplitude of sound over a specified span of time. For our project, we created two models, a 1D architecture that looks at sound represented as an array of frequency values and a 2D architecture that instead analyzes sound represented as spectrograms. For the time-series model each entry simply corresponds to a frequency measurement in a time-series, whereas for the spectrogram model the entry for each specific frequency-time cartesian coordinate is an amplitude value.</a:t>
            </a:r>
            <a:endParaRPr b="0" lang="en-US" sz="3000" spc="-1" strike="noStrike">
              <a:latin typeface="Arial"/>
            </a:endParaRPr>
          </a:p>
        </p:txBody>
      </p:sp>
      <p:sp>
        <p:nvSpPr>
          <p:cNvPr id="43" name="CustomShape 6"/>
          <p:cNvSpPr/>
          <p:nvPr/>
        </p:nvSpPr>
        <p:spPr>
          <a:xfrm>
            <a:off x="217440" y="1750320"/>
            <a:ext cx="28825920" cy="1863000"/>
          </a:xfrm>
          <a:prstGeom prst="rect">
            <a:avLst/>
          </a:prstGeom>
          <a:solidFill>
            <a:srgbClr val="b4a7d6"/>
          </a:solidFill>
          <a:ln>
            <a:noFill/>
          </a:ln>
        </p:spPr>
        <p:style>
          <a:lnRef idx="0"/>
          <a:fillRef idx="0"/>
          <a:effectRef idx="0"/>
          <a:fontRef idx="minor"/>
        </p:style>
        <p:txBody>
          <a:bodyPr tIns="91440" bIns="91440">
            <a:noAutofit/>
          </a:bodyPr>
          <a:p>
            <a:pPr algn="ctr">
              <a:lnSpc>
                <a:spcPct val="100000"/>
              </a:lnSpc>
            </a:pPr>
            <a:r>
              <a:rPr b="0" lang="en-US" sz="4000" spc="-1" strike="noStrike">
                <a:solidFill>
                  <a:srgbClr val="000000"/>
                </a:solidFill>
                <a:latin typeface="Cambria"/>
                <a:ea typeface="Cambria"/>
              </a:rPr>
              <a:t>Alex Morehead</a:t>
            </a:r>
            <a:r>
              <a:rPr b="0" lang="en-US" sz="4000" spc="-1" strike="noStrike" baseline="30000">
                <a:solidFill>
                  <a:srgbClr val="000000"/>
                </a:solidFill>
                <a:latin typeface="Cambria"/>
                <a:ea typeface="Cambria"/>
              </a:rPr>
              <a:t>1</a:t>
            </a:r>
            <a:r>
              <a:rPr b="0" lang="en-US" sz="4000" spc="-1" strike="noStrike">
                <a:solidFill>
                  <a:srgbClr val="000000"/>
                </a:solidFill>
                <a:latin typeface="Cambria"/>
                <a:ea typeface="Cambria"/>
              </a:rPr>
              <a:t>, Lauren Ogden</a:t>
            </a:r>
            <a:r>
              <a:rPr b="0" lang="en-US" sz="4000" spc="-1" strike="noStrike" baseline="30000">
                <a:solidFill>
                  <a:srgbClr val="000000"/>
                </a:solidFill>
                <a:latin typeface="Cambria"/>
                <a:ea typeface="Cambria"/>
              </a:rPr>
              <a:t>2</a:t>
            </a:r>
            <a:r>
              <a:rPr b="0" lang="en-US" sz="4000" spc="-1" strike="noStrike">
                <a:solidFill>
                  <a:srgbClr val="000000"/>
                </a:solidFill>
                <a:latin typeface="Cambria"/>
                <a:ea typeface="Cambria"/>
              </a:rPr>
              <a:t>, Gabe Magee</a:t>
            </a:r>
            <a:r>
              <a:rPr b="0" lang="en-US" sz="4000" spc="-1" strike="noStrike" baseline="30000">
                <a:solidFill>
                  <a:srgbClr val="000000"/>
                </a:solidFill>
                <a:latin typeface="Cambria"/>
                <a:ea typeface="Cambria"/>
              </a:rPr>
              <a:t>3</a:t>
            </a:r>
            <a:r>
              <a:rPr b="0" lang="en-US" sz="4000" spc="-1" strike="noStrike">
                <a:solidFill>
                  <a:srgbClr val="000000"/>
                </a:solidFill>
                <a:latin typeface="Cambria"/>
                <a:ea typeface="Cambria"/>
              </a:rPr>
              <a:t>, Ryan Hosler</a:t>
            </a:r>
            <a:r>
              <a:rPr b="0" lang="en-US" sz="4000" spc="-1" strike="noStrike" baseline="30000">
                <a:solidFill>
                  <a:srgbClr val="000000"/>
                </a:solidFill>
                <a:latin typeface="Cambria"/>
                <a:ea typeface="Cambria"/>
              </a:rPr>
              <a:t>4</a:t>
            </a:r>
            <a:r>
              <a:rPr b="0" lang="en-US" sz="4000" spc="-1" strike="noStrike">
                <a:solidFill>
                  <a:srgbClr val="000000"/>
                </a:solidFill>
                <a:latin typeface="Cambria"/>
                <a:ea typeface="Cambria"/>
              </a:rPr>
              <a:t>, Dr. George Mohler</a:t>
            </a:r>
            <a:r>
              <a:rPr b="0" lang="en-US" sz="4000" spc="-1" strike="noStrike" baseline="30000">
                <a:solidFill>
                  <a:srgbClr val="000000"/>
                </a:solidFill>
                <a:latin typeface="Cambria"/>
                <a:ea typeface="Cambria"/>
              </a:rPr>
              <a:t>4</a:t>
            </a:r>
            <a:endParaRPr b="0" lang="en-US" sz="4000" spc="-1" strike="noStrike">
              <a:latin typeface="Arial"/>
            </a:endParaRPr>
          </a:p>
          <a:p>
            <a:pPr algn="ctr">
              <a:lnSpc>
                <a:spcPct val="100000"/>
              </a:lnSpc>
            </a:pPr>
            <a:r>
              <a:rPr b="0" lang="en-US" sz="2400" spc="-1" strike="noStrike" baseline="30000">
                <a:solidFill>
                  <a:srgbClr val="000000"/>
                </a:solidFill>
                <a:latin typeface="Cambria"/>
                <a:ea typeface="Cambria"/>
              </a:rPr>
              <a:t>1</a:t>
            </a:r>
            <a:r>
              <a:rPr b="0" lang="en-US" sz="2400" spc="-1" strike="noStrike">
                <a:solidFill>
                  <a:srgbClr val="000000"/>
                </a:solidFill>
                <a:latin typeface="Cambria"/>
                <a:ea typeface="Cambria"/>
              </a:rPr>
              <a:t>Department of Computer Science, Mathematics, &amp; Physics, Missouri Western State University; </a:t>
            </a:r>
            <a:r>
              <a:rPr b="0" lang="en-US" sz="2400" spc="-1" strike="noStrike" baseline="30000">
                <a:solidFill>
                  <a:srgbClr val="000000"/>
                </a:solidFill>
                <a:latin typeface="Cambria"/>
                <a:ea typeface="Cambria"/>
              </a:rPr>
              <a:t>2</a:t>
            </a:r>
            <a:r>
              <a:rPr b="0" lang="en-US" sz="2400" spc="-1" strike="noStrike">
                <a:solidFill>
                  <a:srgbClr val="000000"/>
                </a:solidFill>
                <a:latin typeface="Cambria"/>
                <a:ea typeface="Cambria"/>
              </a:rPr>
              <a:t>Department of Computer Science, Columbia University;</a:t>
            </a:r>
            <a:endParaRPr b="0" lang="en-US" sz="2400" spc="-1" strike="noStrike">
              <a:latin typeface="Arial"/>
            </a:endParaRPr>
          </a:p>
          <a:p>
            <a:pPr algn="ctr">
              <a:lnSpc>
                <a:spcPct val="100000"/>
              </a:lnSpc>
            </a:pPr>
            <a:r>
              <a:rPr b="0" lang="en-US" sz="2400" spc="-1" strike="noStrike">
                <a:solidFill>
                  <a:srgbClr val="000000"/>
                </a:solidFill>
                <a:latin typeface="Cambria"/>
                <a:ea typeface="Cambria"/>
              </a:rPr>
              <a:t> </a:t>
            </a:r>
            <a:r>
              <a:rPr b="0" lang="en-US" sz="2400" spc="-1" strike="noStrike" baseline="30000">
                <a:solidFill>
                  <a:srgbClr val="000000"/>
                </a:solidFill>
                <a:latin typeface="Cambria"/>
                <a:ea typeface="Cambria"/>
              </a:rPr>
              <a:t>3</a:t>
            </a:r>
            <a:r>
              <a:rPr b="0" lang="en-US" sz="2400" spc="-1" strike="noStrike">
                <a:solidFill>
                  <a:srgbClr val="000000"/>
                </a:solidFill>
                <a:latin typeface="Cambria"/>
                <a:ea typeface="Cambria"/>
              </a:rPr>
              <a:t>Department of Computer Science, Pomona College; </a:t>
            </a:r>
            <a:r>
              <a:rPr b="0" lang="en-US" sz="2400" spc="-1" strike="noStrike" baseline="30000">
                <a:solidFill>
                  <a:srgbClr val="000000"/>
                </a:solidFill>
                <a:latin typeface="Cambria"/>
                <a:ea typeface="Cambria"/>
              </a:rPr>
              <a:t>4</a:t>
            </a:r>
            <a:r>
              <a:rPr b="0" lang="en-US" sz="2400" spc="-1" strike="noStrike">
                <a:solidFill>
                  <a:srgbClr val="000000"/>
                </a:solidFill>
                <a:latin typeface="Cambria"/>
                <a:ea typeface="Cambria"/>
              </a:rPr>
              <a:t>Department of Computer and Information Science, IUPUI School of Science</a:t>
            </a:r>
            <a:endParaRPr b="0" lang="en-US" sz="2400" spc="-1" strike="noStrike">
              <a:latin typeface="Arial"/>
            </a:endParaRPr>
          </a:p>
          <a:p>
            <a:pPr>
              <a:lnSpc>
                <a:spcPct val="100000"/>
              </a:lnSpc>
            </a:pPr>
            <a:endParaRPr b="0" lang="en-US" sz="2400" spc="-1" strike="noStrike">
              <a:latin typeface="Arial"/>
            </a:endParaRPr>
          </a:p>
        </p:txBody>
      </p:sp>
      <p:sp>
        <p:nvSpPr>
          <p:cNvPr id="44" name="CustomShape 7"/>
          <p:cNvSpPr/>
          <p:nvPr/>
        </p:nvSpPr>
        <p:spPr>
          <a:xfrm>
            <a:off x="853560" y="8049600"/>
            <a:ext cx="12648960" cy="106956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The Data</a:t>
            </a:r>
            <a:endParaRPr b="0" lang="en-US" sz="6000" spc="-1" strike="noStrike">
              <a:latin typeface="Arial"/>
            </a:endParaRPr>
          </a:p>
          <a:p>
            <a:pPr>
              <a:lnSpc>
                <a:spcPct val="100000"/>
              </a:lnSpc>
            </a:pPr>
            <a:endParaRPr b="0" lang="en-US" sz="6000" spc="-1" strike="noStrike">
              <a:latin typeface="Arial"/>
            </a:endParaRPr>
          </a:p>
        </p:txBody>
      </p:sp>
      <p:sp>
        <p:nvSpPr>
          <p:cNvPr id="45" name="CustomShape 8"/>
          <p:cNvSpPr/>
          <p:nvPr/>
        </p:nvSpPr>
        <p:spPr>
          <a:xfrm>
            <a:off x="15648840" y="3953160"/>
            <a:ext cx="12768480" cy="179964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300" spc="-1" strike="noStrike">
                <a:solidFill>
                  <a:srgbClr val="000000"/>
                </a:solidFill>
                <a:latin typeface="Open Sans"/>
                <a:ea typeface="Open Sans"/>
              </a:rPr>
              <a:t>Methodology</a:t>
            </a:r>
            <a:endParaRPr b="0" lang="en-US" sz="6300" spc="-1" strike="noStrike">
              <a:latin typeface="Arial"/>
            </a:endParaRPr>
          </a:p>
          <a:p>
            <a:pPr>
              <a:lnSpc>
                <a:spcPct val="100000"/>
              </a:lnSpc>
            </a:pPr>
            <a:r>
              <a:rPr b="0" lang="en-US" sz="4000" spc="-1" strike="noStrike">
                <a:solidFill>
                  <a:srgbClr val="000000"/>
                </a:solidFill>
                <a:latin typeface="Open Sans"/>
                <a:ea typeface="Open Sans"/>
              </a:rPr>
              <a:t>Development Process</a:t>
            </a:r>
            <a:endParaRPr b="0" lang="en-US" sz="4000" spc="-1" strike="noStrike">
              <a:latin typeface="Arial"/>
            </a:endParaRPr>
          </a:p>
          <a:p>
            <a:pPr>
              <a:lnSpc>
                <a:spcPct val="100000"/>
              </a:lnSpc>
            </a:pPr>
            <a:endParaRPr b="0" lang="en-US" sz="4000" spc="-1" strike="noStrike">
              <a:latin typeface="Arial"/>
            </a:endParaRPr>
          </a:p>
        </p:txBody>
      </p:sp>
      <p:sp>
        <p:nvSpPr>
          <p:cNvPr id="46" name="CustomShape 9"/>
          <p:cNvSpPr/>
          <p:nvPr/>
        </p:nvSpPr>
        <p:spPr>
          <a:xfrm>
            <a:off x="15650640" y="6903360"/>
            <a:ext cx="12754800" cy="310212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b="0" lang="en-US" sz="3000" spc="-1" strike="noStrike">
              <a:latin typeface="Arial"/>
            </a:endParaRPr>
          </a:p>
        </p:txBody>
      </p:sp>
      <p:sp>
        <p:nvSpPr>
          <p:cNvPr id="47" name="CustomShape 10"/>
          <p:cNvSpPr/>
          <p:nvPr/>
        </p:nvSpPr>
        <p:spPr>
          <a:xfrm>
            <a:off x="848160" y="18363960"/>
            <a:ext cx="12654000" cy="114624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CNNs</a:t>
            </a:r>
            <a:endParaRPr b="0" lang="en-US" sz="6000" spc="-1" strike="noStrike">
              <a:latin typeface="Arial"/>
            </a:endParaRPr>
          </a:p>
          <a:p>
            <a:pPr>
              <a:lnSpc>
                <a:spcPct val="100000"/>
              </a:lnSpc>
            </a:pPr>
            <a:endParaRPr b="0" lang="en-US" sz="6000" spc="-1" strike="noStrike">
              <a:latin typeface="Arial"/>
            </a:endParaRPr>
          </a:p>
        </p:txBody>
      </p:sp>
      <p:sp>
        <p:nvSpPr>
          <p:cNvPr id="48" name="CustomShape 11"/>
          <p:cNvSpPr/>
          <p:nvPr/>
        </p:nvSpPr>
        <p:spPr>
          <a:xfrm>
            <a:off x="845280" y="23238720"/>
            <a:ext cx="12662280" cy="181044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They do so by iteratively sliding over small regions of data and translating any inherent properties in a region over to a proceeding network layer. This process is repeated up until the output layer which generates a prediction.</a:t>
            </a:r>
            <a:endParaRPr b="0" lang="en-US" sz="3000" spc="-1" strike="noStrike">
              <a:latin typeface="Arial"/>
            </a:endParaRPr>
          </a:p>
        </p:txBody>
      </p:sp>
      <p:sp>
        <p:nvSpPr>
          <p:cNvPr id="49" name="CustomShape 12"/>
          <p:cNvSpPr/>
          <p:nvPr/>
        </p:nvSpPr>
        <p:spPr>
          <a:xfrm>
            <a:off x="848160" y="19510200"/>
            <a:ext cx="4187880" cy="389052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Convolutional Neural Networks (CNNs) are neural networks designed to locate, model, and accurately predict patterns present in input data such as a colored image.</a:t>
            </a:r>
            <a:endParaRPr b="0" lang="en-US" sz="3000" spc="-1" strike="noStrike">
              <a:latin typeface="Arial"/>
            </a:endParaRPr>
          </a:p>
        </p:txBody>
      </p:sp>
      <p:sp>
        <p:nvSpPr>
          <p:cNvPr id="50" name="CustomShape 13"/>
          <p:cNvSpPr/>
          <p:nvPr/>
        </p:nvSpPr>
        <p:spPr>
          <a:xfrm>
            <a:off x="15650640" y="34840080"/>
            <a:ext cx="12766680" cy="127188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Arial"/>
              </a:rPr>
              <a:t>We gratefully acknowledge the support of NSF grant REU-1659488 which provided this project’s research stipends, travel funds, and supply money.</a:t>
            </a:r>
            <a:endParaRPr b="0" lang="en-US" sz="3000" spc="-1" strike="noStrike">
              <a:latin typeface="Arial"/>
            </a:endParaRPr>
          </a:p>
        </p:txBody>
      </p:sp>
      <p:sp>
        <p:nvSpPr>
          <p:cNvPr id="51" name="CustomShape 14"/>
          <p:cNvSpPr/>
          <p:nvPr/>
        </p:nvSpPr>
        <p:spPr>
          <a:xfrm>
            <a:off x="15650640" y="33762240"/>
            <a:ext cx="12766680" cy="112752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Acknowledgements</a:t>
            </a:r>
            <a:endParaRPr b="0" lang="en-US" sz="6000" spc="-1" strike="noStrike">
              <a:latin typeface="Arial"/>
            </a:endParaRPr>
          </a:p>
        </p:txBody>
      </p:sp>
      <p:pic>
        <p:nvPicPr>
          <p:cNvPr id="52" name="Picture 1" descr=""/>
          <p:cNvPicPr/>
          <p:nvPr/>
        </p:nvPicPr>
        <p:blipFill>
          <a:blip r:embed="rId1"/>
          <a:stretch/>
        </p:blipFill>
        <p:spPr>
          <a:xfrm>
            <a:off x="835200" y="30291120"/>
            <a:ext cx="12664080" cy="5821200"/>
          </a:xfrm>
          <a:prstGeom prst="rect">
            <a:avLst/>
          </a:prstGeom>
          <a:ln>
            <a:noFill/>
          </a:ln>
        </p:spPr>
      </p:pic>
      <p:sp>
        <p:nvSpPr>
          <p:cNvPr id="53" name="CustomShape 15"/>
          <p:cNvSpPr/>
          <p:nvPr/>
        </p:nvSpPr>
        <p:spPr>
          <a:xfrm>
            <a:off x="853560" y="8975160"/>
            <a:ext cx="12648960" cy="302580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We obtained our data from two places: free internet  databases such as Freesound and a repository of sounds recorded using a microphone connected to a Raspberry Pi microcomputer. In addition to this, we used a generative adversarial network (GAN) as well as sound augmentations to create additional samples of gunfire sounds and to prevent our model from overfitting to our compiled dataset.</a:t>
            </a:r>
            <a:endParaRPr b="0" lang="en-US" sz="3000" spc="-1" strike="noStrike">
              <a:latin typeface="Arial"/>
            </a:endParaRPr>
          </a:p>
        </p:txBody>
      </p:sp>
      <p:graphicFrame>
        <p:nvGraphicFramePr>
          <p:cNvPr id="54" name="Table 16"/>
          <p:cNvGraphicFramePr/>
          <p:nvPr/>
        </p:nvGraphicFramePr>
        <p:xfrm>
          <a:off x="835200" y="12183840"/>
          <a:ext cx="12666960" cy="6027840"/>
        </p:xfrm>
        <a:graphic>
          <a:graphicData uri="http://schemas.openxmlformats.org/drawingml/2006/table">
            <a:tbl>
              <a:tblPr/>
              <a:tblGrid>
                <a:gridCol w="2786760"/>
                <a:gridCol w="2342520"/>
                <a:gridCol w="2179800"/>
                <a:gridCol w="2017080"/>
                <a:gridCol w="3340800"/>
              </a:tblGrid>
              <a:tr h="1165680">
                <a:tc>
                  <a:txBody>
                    <a:bodyPr>
                      <a:noAutofit/>
                    </a:bodyPr>
                    <a:p>
                      <a:pPr>
                        <a:lnSpc>
                          <a:spcPct val="100000"/>
                        </a:lnSpc>
                      </a:pPr>
                      <a:r>
                        <a:rPr b="1" lang="en-US" sz="2900" spc="-1" strike="noStrike">
                          <a:solidFill>
                            <a:srgbClr val="000000"/>
                          </a:solidFill>
                          <a:latin typeface="Arial"/>
                          <a:ea typeface="Arial"/>
                        </a:rPr>
                        <a:t>Time Shift</a:t>
                      </a:r>
                      <a:endParaRPr b="0" lang="en-US" sz="2900" spc="-1" strike="noStrike">
                        <a:latin typeface="Arial"/>
                      </a:endParaRPr>
                    </a:p>
                  </a:txBody>
                  <a:tcPr marL="91440" marR="91440">
                    <a:lnT w="12240">
                      <a:solidFill>
                        <a:srgbClr val="78909c"/>
                      </a:solidFill>
                    </a:lnT>
                    <a:lnB w="12240">
                      <a:solidFill>
                        <a:srgbClr val="78909c"/>
                      </a:solidFill>
                    </a:lnB>
                    <a:noFill/>
                  </a:tcPr>
                </a:tc>
                <a:tc>
                  <a:txBody>
                    <a:bodyPr>
                      <a:noAutofit/>
                    </a:bodyPr>
                    <a:p>
                      <a:pPr>
                        <a:lnSpc>
                          <a:spcPct val="100000"/>
                        </a:lnSpc>
                      </a:pPr>
                      <a:r>
                        <a:rPr b="1" lang="en-US" sz="2900" spc="-1" strike="noStrike">
                          <a:solidFill>
                            <a:srgbClr val="000000"/>
                          </a:solidFill>
                          <a:latin typeface="Arial"/>
                          <a:ea typeface="Arial"/>
                        </a:rPr>
                        <a:t>Pitch Change</a:t>
                      </a:r>
                      <a:endParaRPr b="0" lang="en-US" sz="2900" spc="-1" strike="noStrike">
                        <a:latin typeface="Arial"/>
                      </a:endParaRPr>
                    </a:p>
                  </a:txBody>
                  <a:tcPr marL="91440" marR="91440">
                    <a:lnT w="12240">
                      <a:solidFill>
                        <a:srgbClr val="78909c"/>
                      </a:solidFill>
                    </a:lnT>
                    <a:lnB w="12240">
                      <a:solidFill>
                        <a:srgbClr val="78909c"/>
                      </a:solidFill>
                    </a:lnB>
                    <a:noFill/>
                  </a:tcPr>
                </a:tc>
                <a:tc>
                  <a:txBody>
                    <a:bodyPr>
                      <a:noAutofit/>
                    </a:bodyPr>
                    <a:p>
                      <a:pPr>
                        <a:lnSpc>
                          <a:spcPct val="100000"/>
                        </a:lnSpc>
                      </a:pPr>
                      <a:r>
                        <a:rPr b="1" lang="en-US" sz="2900" spc="-1" strike="noStrike">
                          <a:solidFill>
                            <a:srgbClr val="000000"/>
                          </a:solidFill>
                          <a:latin typeface="Arial"/>
                          <a:ea typeface="Arial"/>
                        </a:rPr>
                        <a:t>Speed Change</a:t>
                      </a:r>
                      <a:endParaRPr b="0" lang="en-US" sz="2900" spc="-1" strike="noStrike">
                        <a:latin typeface="Arial"/>
                      </a:endParaRPr>
                    </a:p>
                  </a:txBody>
                  <a:tcPr marL="91440" marR="91440">
                    <a:lnT w="12240">
                      <a:solidFill>
                        <a:srgbClr val="78909c"/>
                      </a:solidFill>
                    </a:lnT>
                    <a:lnB w="12240">
                      <a:solidFill>
                        <a:srgbClr val="78909c"/>
                      </a:solidFill>
                    </a:lnB>
                    <a:noFill/>
                  </a:tcPr>
                </a:tc>
                <a:tc>
                  <a:txBody>
                    <a:bodyPr>
                      <a:noAutofit/>
                    </a:bodyPr>
                    <a:p>
                      <a:pPr>
                        <a:lnSpc>
                          <a:spcPct val="100000"/>
                        </a:lnSpc>
                      </a:pPr>
                      <a:r>
                        <a:rPr b="1" lang="en-US" sz="2900" spc="-1" strike="noStrike">
                          <a:solidFill>
                            <a:srgbClr val="000000"/>
                          </a:solidFill>
                          <a:latin typeface="Arial"/>
                          <a:ea typeface="Arial"/>
                        </a:rPr>
                        <a:t>Volume Change</a:t>
                      </a:r>
                      <a:endParaRPr b="0" lang="en-US" sz="2900" spc="-1" strike="noStrike">
                        <a:latin typeface="Arial"/>
                      </a:endParaRPr>
                    </a:p>
                  </a:txBody>
                  <a:tcPr marL="91440" marR="91440">
                    <a:lnT w="12240">
                      <a:solidFill>
                        <a:srgbClr val="78909c"/>
                      </a:solidFill>
                    </a:lnT>
                    <a:lnB w="12240">
                      <a:solidFill>
                        <a:srgbClr val="78909c"/>
                      </a:solidFill>
                    </a:lnB>
                    <a:noFill/>
                  </a:tcPr>
                </a:tc>
                <a:tc>
                  <a:txBody>
                    <a:bodyPr>
                      <a:noAutofit/>
                    </a:bodyPr>
                    <a:p>
                      <a:pPr>
                        <a:lnSpc>
                          <a:spcPct val="100000"/>
                        </a:lnSpc>
                      </a:pPr>
                      <a:r>
                        <a:rPr b="1" lang="en-US" sz="2900" spc="-1" strike="noStrike">
                          <a:solidFill>
                            <a:srgbClr val="000000"/>
                          </a:solidFill>
                          <a:latin typeface="Arial"/>
                          <a:ea typeface="Arial"/>
                        </a:rPr>
                        <a:t>Background Noise Addition</a:t>
                      </a:r>
                      <a:endParaRPr b="0" lang="en-US" sz="2900" spc="-1" strike="noStrike">
                        <a:latin typeface="Arial"/>
                      </a:endParaRPr>
                    </a:p>
                  </a:txBody>
                  <a:tcPr marL="91440" marR="91440">
                    <a:lnT w="12240">
                      <a:solidFill>
                        <a:srgbClr val="78909c"/>
                      </a:solidFill>
                    </a:lnT>
                    <a:lnB w="12240">
                      <a:solidFill>
                        <a:srgbClr val="78909c"/>
                      </a:solidFill>
                    </a:lnB>
                    <a:noFill/>
                  </a:tcPr>
                </a:tc>
              </a:tr>
              <a:tr h="4862160">
                <a:tc>
                  <a:txBody>
                    <a:bodyPr>
                      <a:noAutofit/>
                    </a:bodyPr>
                    <a:p>
                      <a:pPr>
                        <a:lnSpc>
                          <a:spcPct val="100000"/>
                        </a:lnSpc>
                      </a:pPr>
                      <a:r>
                        <a:rPr b="0" lang="en-US" sz="2900" spc="-1" strike="noStrike">
                          <a:solidFill>
                            <a:srgbClr val="000000"/>
                          </a:solidFill>
                          <a:latin typeface="Arial"/>
                          <a:ea typeface="Arial"/>
                        </a:rPr>
                        <a:t>Shifts a sound sample to the left or right by a randomly chosen amount less than 50% of the length, and then fills in silence as needed.</a:t>
                      </a:r>
                      <a:endParaRPr b="0" lang="en-US" sz="2900" spc="-1" strike="noStrike">
                        <a:latin typeface="Arial"/>
                      </a:endParaRPr>
                    </a:p>
                  </a:txBody>
                  <a:tcPr marL="91440" marR="91440">
                    <a:lnT w="12240">
                      <a:solidFill>
                        <a:srgbClr val="78909c"/>
                      </a:solidFill>
                    </a:lnT>
                    <a:lnB w="12240">
                      <a:solidFill>
                        <a:srgbClr val="78909c"/>
                      </a:solidFill>
                    </a:lnB>
                    <a:solidFill>
                      <a:srgbClr val="78909c">
                        <a:alpha val="20000"/>
                      </a:srgbClr>
                    </a:solidFill>
                  </a:tcPr>
                </a:tc>
                <a:tc>
                  <a:txBody>
                    <a:bodyPr>
                      <a:noAutofit/>
                    </a:bodyPr>
                    <a:p>
                      <a:pPr>
                        <a:lnSpc>
                          <a:spcPct val="100000"/>
                        </a:lnSpc>
                      </a:pPr>
                      <a:r>
                        <a:rPr b="0" lang="en-US" sz="2900" spc="-1" strike="noStrike">
                          <a:solidFill>
                            <a:srgbClr val="000000"/>
                          </a:solidFill>
                          <a:latin typeface="Arial"/>
                          <a:ea typeface="Arial"/>
                        </a:rPr>
                        <a:t>Changes the pitch of a sample by a randomly-chosen factor between 70% and 130%.</a:t>
                      </a:r>
                      <a:endParaRPr b="0" lang="en-US" sz="2900" spc="-1" strike="noStrike">
                        <a:latin typeface="Arial"/>
                      </a:endParaRPr>
                    </a:p>
                  </a:txBody>
                  <a:tcPr marL="91440" marR="91440">
                    <a:lnT w="12240">
                      <a:solidFill>
                        <a:srgbClr val="78909c"/>
                      </a:solidFill>
                    </a:lnT>
                    <a:lnB w="12240">
                      <a:solidFill>
                        <a:srgbClr val="78909c"/>
                      </a:solidFill>
                    </a:lnB>
                    <a:solidFill>
                      <a:srgbClr val="78909c">
                        <a:alpha val="20000"/>
                      </a:srgbClr>
                    </a:solidFill>
                  </a:tcPr>
                </a:tc>
                <a:tc>
                  <a:txBody>
                    <a:bodyPr>
                      <a:noAutofit/>
                    </a:bodyPr>
                    <a:p>
                      <a:pPr>
                        <a:lnSpc>
                          <a:spcPct val="100000"/>
                        </a:lnSpc>
                      </a:pPr>
                      <a:r>
                        <a:rPr b="0" lang="en-US" sz="2900" spc="-1" strike="noStrike">
                          <a:solidFill>
                            <a:srgbClr val="000000"/>
                          </a:solidFill>
                          <a:latin typeface="Arial"/>
                          <a:ea typeface="Arial"/>
                        </a:rPr>
                        <a:t>Alters the playback speed of a sample by a randomly-chosen amount</a:t>
                      </a:r>
                      <a:endParaRPr b="0" lang="en-US" sz="2900" spc="-1" strike="noStrike">
                        <a:latin typeface="Arial"/>
                      </a:endParaRPr>
                    </a:p>
                    <a:p>
                      <a:pPr>
                        <a:lnSpc>
                          <a:spcPct val="100000"/>
                        </a:lnSpc>
                      </a:pPr>
                      <a:r>
                        <a:rPr b="0" lang="en-US" sz="2900" spc="-1" strike="noStrike">
                          <a:solidFill>
                            <a:srgbClr val="000000"/>
                          </a:solidFill>
                          <a:latin typeface="Arial"/>
                          <a:ea typeface="Arial"/>
                        </a:rPr>
                        <a:t>between 70% and 130%.</a:t>
                      </a:r>
                      <a:endParaRPr b="0" lang="en-US" sz="2900" spc="-1" strike="noStrike">
                        <a:latin typeface="Arial"/>
                      </a:endParaRPr>
                    </a:p>
                  </a:txBody>
                  <a:tcPr marL="91440" marR="91440">
                    <a:lnT w="12240">
                      <a:solidFill>
                        <a:srgbClr val="78909c"/>
                      </a:solidFill>
                    </a:lnT>
                    <a:lnB w="12240">
                      <a:solidFill>
                        <a:srgbClr val="78909c"/>
                      </a:solidFill>
                    </a:lnB>
                    <a:solidFill>
                      <a:srgbClr val="78909c">
                        <a:alpha val="20000"/>
                      </a:srgbClr>
                    </a:solidFill>
                  </a:tcPr>
                </a:tc>
                <a:tc>
                  <a:txBody>
                    <a:bodyPr>
                      <a:noAutofit/>
                    </a:bodyPr>
                    <a:p>
                      <a:pPr>
                        <a:lnSpc>
                          <a:spcPct val="100000"/>
                        </a:lnSpc>
                      </a:pPr>
                      <a:r>
                        <a:rPr b="0" lang="en-US" sz="2900" spc="-1" strike="noStrike">
                          <a:solidFill>
                            <a:srgbClr val="000000"/>
                          </a:solidFill>
                          <a:latin typeface="Arial"/>
                          <a:ea typeface="Arial"/>
                        </a:rPr>
                        <a:t>Increases the amplitude of a sample</a:t>
                      </a:r>
                      <a:endParaRPr b="0" lang="en-US" sz="2900" spc="-1" strike="noStrike">
                        <a:latin typeface="Arial"/>
                      </a:endParaRPr>
                    </a:p>
                    <a:p>
                      <a:pPr>
                        <a:lnSpc>
                          <a:spcPct val="100000"/>
                        </a:lnSpc>
                      </a:pPr>
                      <a:r>
                        <a:rPr b="0" lang="en-US" sz="2900" spc="-1" strike="noStrike">
                          <a:solidFill>
                            <a:srgbClr val="000000"/>
                          </a:solidFill>
                          <a:latin typeface="Arial"/>
                          <a:ea typeface="Arial"/>
                        </a:rPr>
                        <a:t>with a uniformly-random variable.</a:t>
                      </a:r>
                      <a:endParaRPr b="0" lang="en-US" sz="2900" spc="-1" strike="noStrike">
                        <a:latin typeface="Arial"/>
                      </a:endParaRPr>
                    </a:p>
                  </a:txBody>
                  <a:tcPr marL="91440" marR="91440">
                    <a:lnT w="12240">
                      <a:solidFill>
                        <a:srgbClr val="78909c"/>
                      </a:solidFill>
                    </a:lnT>
                    <a:lnB w="12240">
                      <a:solidFill>
                        <a:srgbClr val="78909c"/>
                      </a:solidFill>
                    </a:lnB>
                    <a:solidFill>
                      <a:srgbClr val="78909c">
                        <a:alpha val="20000"/>
                      </a:srgbClr>
                    </a:solidFill>
                  </a:tcPr>
                </a:tc>
                <a:tc>
                  <a:txBody>
                    <a:bodyPr>
                      <a:noAutofit/>
                    </a:bodyPr>
                    <a:p>
                      <a:pPr>
                        <a:lnSpc>
                          <a:spcPct val="100000"/>
                        </a:lnSpc>
                      </a:pPr>
                      <a:r>
                        <a:rPr b="0" lang="en-US" sz="2900" spc="-1" strike="noStrike">
                          <a:solidFill>
                            <a:srgbClr val="000000"/>
                          </a:solidFill>
                          <a:latin typeface="Arial"/>
                          <a:ea typeface="Arial"/>
                        </a:rPr>
                        <a:t>Introduces random</a:t>
                      </a:r>
                      <a:endParaRPr b="0" lang="en-US" sz="2900" spc="-1" strike="noStrike">
                        <a:latin typeface="Arial"/>
                      </a:endParaRPr>
                    </a:p>
                    <a:p>
                      <a:pPr>
                        <a:lnSpc>
                          <a:spcPct val="100000"/>
                        </a:lnSpc>
                      </a:pPr>
                      <a:r>
                        <a:rPr b="0" lang="en-US" sz="2900" spc="-1" strike="noStrike">
                          <a:solidFill>
                            <a:srgbClr val="000000"/>
                          </a:solidFill>
                          <a:latin typeface="Arial"/>
                          <a:ea typeface="Arial"/>
                        </a:rPr>
                        <a:t>background noise into a sample while making sure that no gunshots are added into a sample that does not originally contain a gunshot.</a:t>
                      </a:r>
                      <a:endParaRPr b="0" lang="en-US" sz="2900" spc="-1" strike="noStrike">
                        <a:latin typeface="Arial"/>
                      </a:endParaRPr>
                    </a:p>
                  </a:txBody>
                  <a:tcPr marL="91440" marR="91440">
                    <a:lnT w="12240">
                      <a:solidFill>
                        <a:srgbClr val="78909c"/>
                      </a:solidFill>
                    </a:lnT>
                    <a:lnB w="12240">
                      <a:solidFill>
                        <a:srgbClr val="78909c"/>
                      </a:solidFill>
                    </a:lnB>
                    <a:solidFill>
                      <a:srgbClr val="78909c">
                        <a:alpha val="20000"/>
                      </a:srgbClr>
                    </a:solidFill>
                  </a:tcPr>
                </a:tc>
              </a:tr>
            </a:tbl>
          </a:graphicData>
        </a:graphic>
      </p:graphicFrame>
      <p:sp>
        <p:nvSpPr>
          <p:cNvPr id="55" name="CustomShape 17"/>
          <p:cNvSpPr/>
          <p:nvPr/>
        </p:nvSpPr>
        <p:spPr>
          <a:xfrm>
            <a:off x="15650640" y="11396880"/>
            <a:ext cx="12766680" cy="312840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Each model was then deployed to a Raspberry Pi Model 3 B+ with an SMS modem attached. The models were loaded in as hierarchical data format (H5) files as opposed to their TensorFlow Lite counterparts for performance and accuracy concerns. Our program has three processes – one to put audio from a stream onto a queue, one to analyze sound data pulled from the queue, and one to send an SMS alert message to a predetermined list of phone numbers.</a:t>
            </a:r>
            <a:endParaRPr b="0" lang="en-US" sz="3000" spc="-1" strike="noStrike">
              <a:latin typeface="Arial"/>
            </a:endParaRPr>
          </a:p>
        </p:txBody>
      </p:sp>
      <p:sp>
        <p:nvSpPr>
          <p:cNvPr id="56" name="CustomShape 18"/>
          <p:cNvSpPr/>
          <p:nvPr/>
        </p:nvSpPr>
        <p:spPr>
          <a:xfrm>
            <a:off x="15648840" y="5867280"/>
            <a:ext cx="12754800" cy="108864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Training</a:t>
            </a:r>
            <a:endParaRPr b="0" lang="en-US" sz="6000" spc="-1" strike="noStrike">
              <a:latin typeface="Arial"/>
            </a:endParaRPr>
          </a:p>
          <a:p>
            <a:pPr>
              <a:lnSpc>
                <a:spcPct val="100000"/>
              </a:lnSpc>
            </a:pPr>
            <a:endParaRPr b="0" lang="en-US" sz="6000" spc="-1" strike="noStrike">
              <a:latin typeface="Arial"/>
            </a:endParaRPr>
          </a:p>
        </p:txBody>
      </p:sp>
      <p:sp>
        <p:nvSpPr>
          <p:cNvPr id="57" name="CustomShape 19"/>
          <p:cNvSpPr/>
          <p:nvPr/>
        </p:nvSpPr>
        <p:spPr>
          <a:xfrm>
            <a:off x="15658560" y="29034360"/>
            <a:ext cx="12766680" cy="108864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Significance &amp; Future Work</a:t>
            </a:r>
            <a:endParaRPr b="0" lang="en-US" sz="6000" spc="-1" strike="noStrike">
              <a:latin typeface="Arial"/>
            </a:endParaRPr>
          </a:p>
          <a:p>
            <a:pPr>
              <a:lnSpc>
                <a:spcPct val="100000"/>
              </a:lnSpc>
            </a:pPr>
            <a:endParaRPr b="0" lang="en-US" sz="6000" spc="-1" strike="noStrike">
              <a:latin typeface="Arial"/>
            </a:endParaRPr>
          </a:p>
        </p:txBody>
      </p:sp>
      <p:sp>
        <p:nvSpPr>
          <p:cNvPr id="58" name="CustomShape 20"/>
          <p:cNvSpPr/>
          <p:nvPr/>
        </p:nvSpPr>
        <p:spPr>
          <a:xfrm>
            <a:off x="15647040" y="10138680"/>
            <a:ext cx="12768480" cy="126108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Deployment</a:t>
            </a:r>
            <a:endParaRPr b="0" lang="en-US" sz="6000" spc="-1" strike="noStrike">
              <a:latin typeface="Arial"/>
            </a:endParaRPr>
          </a:p>
          <a:p>
            <a:pPr>
              <a:lnSpc>
                <a:spcPct val="100000"/>
              </a:lnSpc>
            </a:pPr>
            <a:endParaRPr b="0" lang="en-US" sz="6000" spc="-1" strike="noStrike">
              <a:latin typeface="Arial"/>
            </a:endParaRPr>
          </a:p>
        </p:txBody>
      </p:sp>
      <p:sp>
        <p:nvSpPr>
          <p:cNvPr id="59" name="CustomShape 21"/>
          <p:cNvSpPr/>
          <p:nvPr/>
        </p:nvSpPr>
        <p:spPr>
          <a:xfrm>
            <a:off x="15658560" y="30104280"/>
            <a:ext cx="12768480" cy="351468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 Ideally, a feature we would like to create in our pipeline in the future would allow for robust localization of gunshot alerts within a proposed cluster of Raspberry Pi units.</a:t>
            </a:r>
            <a:endParaRPr b="0" lang="en-US" sz="3000" spc="-1" strike="noStrike">
              <a:latin typeface="Arial"/>
            </a:endParaRPr>
          </a:p>
        </p:txBody>
      </p:sp>
      <p:sp>
        <p:nvSpPr>
          <p:cNvPr id="60" name="CustomShape 22"/>
          <p:cNvSpPr/>
          <p:nvPr/>
        </p:nvSpPr>
        <p:spPr>
          <a:xfrm>
            <a:off x="15648840" y="18335160"/>
            <a:ext cx="12754800" cy="1088640"/>
          </a:xfrm>
          <a:prstGeom prst="rect">
            <a:avLst/>
          </a:prstGeom>
          <a:solidFill>
            <a:srgbClr val="d9d2e9"/>
          </a:solidFill>
          <a:ln>
            <a:noFill/>
          </a:ln>
        </p:spPr>
        <p:style>
          <a:lnRef idx="0"/>
          <a:fillRef idx="0"/>
          <a:effectRef idx="0"/>
          <a:fontRef idx="minor"/>
        </p:style>
        <p:txBody>
          <a:bodyPr tIns="91440" bIns="91440">
            <a:noAutofit/>
          </a:bodyPr>
          <a:p>
            <a:pPr>
              <a:lnSpc>
                <a:spcPct val="100000"/>
              </a:lnSpc>
            </a:pPr>
            <a:r>
              <a:rPr b="0" lang="en-US" sz="6000" spc="-1" strike="noStrike">
                <a:solidFill>
                  <a:srgbClr val="000000"/>
                </a:solidFill>
                <a:latin typeface="Open Sans"/>
                <a:ea typeface="Open Sans"/>
              </a:rPr>
              <a:t>Gunshot Detection Results</a:t>
            </a:r>
            <a:endParaRPr b="0" lang="en-US" sz="6000" spc="-1" strike="noStrike">
              <a:latin typeface="Arial"/>
            </a:endParaRPr>
          </a:p>
          <a:p>
            <a:pPr>
              <a:lnSpc>
                <a:spcPct val="100000"/>
              </a:lnSpc>
            </a:pPr>
            <a:endParaRPr b="0" lang="en-US" sz="6000" spc="-1" strike="noStrike">
              <a:latin typeface="Arial"/>
            </a:endParaRPr>
          </a:p>
        </p:txBody>
      </p:sp>
      <p:sp>
        <p:nvSpPr>
          <p:cNvPr id="61" name="CustomShape 23"/>
          <p:cNvSpPr/>
          <p:nvPr/>
        </p:nvSpPr>
        <p:spPr>
          <a:xfrm>
            <a:off x="15648840" y="19405080"/>
            <a:ext cx="12754800" cy="2182680"/>
          </a:xfrm>
          <a:prstGeom prst="rect">
            <a:avLst/>
          </a:prstGeom>
          <a:solidFill>
            <a:srgbClr val="b4a7d6"/>
          </a:solidFill>
          <a:ln>
            <a:noFill/>
          </a:ln>
        </p:spPr>
        <p:style>
          <a:lnRef idx="0"/>
          <a:fillRef idx="0"/>
          <a:effectRef idx="0"/>
          <a:fontRef idx="minor"/>
        </p:style>
        <p:txBody>
          <a:bodyPr tIns="91440" bIns="91440">
            <a:noAutofit/>
          </a:bodyPr>
          <a:p>
            <a:pPr>
              <a:lnSpc>
                <a:spcPct val="100000"/>
              </a:lnSpc>
            </a:pPr>
            <a:r>
              <a:rPr b="0" lang="en-US" sz="3000" spc="-1" strike="noStrike">
                <a:solidFill>
                  <a:srgbClr val="000000"/>
                </a:solidFill>
                <a:latin typeface="Cambria"/>
                <a:ea typeface="Cambria"/>
              </a:rPr>
              <a:t>We found that all our Keras models performed well on a validation set. The best model, however, was found to be a combination of using our two primary models together by implementing a majority-rules algorithm which dispatches alerts if both models positively identified the sound of a gunshot.</a:t>
            </a:r>
            <a:endParaRPr b="0" lang="en-US" sz="3000" spc="-1" strike="noStrike">
              <a:latin typeface="Arial"/>
            </a:endParaRPr>
          </a:p>
        </p:txBody>
      </p:sp>
      <p:graphicFrame>
        <p:nvGraphicFramePr>
          <p:cNvPr id="62" name="Table 24"/>
          <p:cNvGraphicFramePr/>
          <p:nvPr/>
        </p:nvGraphicFramePr>
        <p:xfrm>
          <a:off x="15647040" y="21730680"/>
          <a:ext cx="12754800" cy="7160400"/>
        </p:xfrm>
        <a:graphic>
          <a:graphicData uri="http://schemas.openxmlformats.org/drawingml/2006/table">
            <a:tbl>
              <a:tblPr/>
              <a:tblGrid>
                <a:gridCol w="1677960"/>
                <a:gridCol w="4249440"/>
                <a:gridCol w="4180320"/>
                <a:gridCol w="2647080"/>
              </a:tblGrid>
              <a:tr h="1755720">
                <a:tc>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1" lang="en-US" sz="2600" spc="-1" strike="noStrike">
                          <a:solidFill>
                            <a:srgbClr val="000000"/>
                          </a:solidFill>
                          <a:latin typeface="Arial"/>
                          <a:ea typeface="Arial"/>
                        </a:rPr>
                        <a:t>2D Convolutional Neural Network </a:t>
                      </a:r>
                      <a:endParaRPr b="0" lang="en-US" sz="2600" spc="-1" strike="noStrike">
                        <a:latin typeface="Arial"/>
                      </a:endParaRPr>
                    </a:p>
                    <a:p>
                      <a:pPr algn="ctr">
                        <a:lnSpc>
                          <a:spcPct val="100000"/>
                        </a:lnSpc>
                      </a:pPr>
                      <a:r>
                        <a:rPr b="1" lang="en-US" sz="2600" spc="-1" strike="noStrike">
                          <a:solidFill>
                            <a:srgbClr val="000000"/>
                          </a:solidFill>
                          <a:latin typeface="Arial"/>
                          <a:ea typeface="Arial"/>
                        </a:rPr>
                        <a:t>(128 x 64)</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1" lang="en-US" sz="2600" spc="-1" strike="noStrike">
                          <a:solidFill>
                            <a:srgbClr val="000000"/>
                          </a:solidFill>
                          <a:latin typeface="Arial"/>
                          <a:ea typeface="Arial"/>
                        </a:rPr>
                        <a:t>2D Convolutional Neural Network</a:t>
                      </a:r>
                      <a:endParaRPr b="0" lang="en-US" sz="2600" spc="-1" strike="noStrike">
                        <a:latin typeface="Arial"/>
                      </a:endParaRPr>
                    </a:p>
                    <a:p>
                      <a:pPr algn="ctr">
                        <a:lnSpc>
                          <a:spcPct val="100000"/>
                        </a:lnSpc>
                      </a:pPr>
                      <a:r>
                        <a:rPr b="1" lang="en-US" sz="2600" spc="-1" strike="noStrike">
                          <a:solidFill>
                            <a:srgbClr val="000000"/>
                          </a:solidFill>
                          <a:latin typeface="Arial"/>
                          <a:ea typeface="Arial"/>
                        </a:rPr>
                        <a:t>(128 x 128)</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1" lang="en-US" sz="2600" spc="-1" strike="noStrike">
                          <a:solidFill>
                            <a:srgbClr val="000000"/>
                          </a:solidFill>
                          <a:latin typeface="Arial"/>
                          <a:ea typeface="Arial"/>
                        </a:rPr>
                        <a:t>Convolutional Neural Network Ensemble</a:t>
                      </a:r>
                      <a:endParaRPr b="0" lang="en-US" sz="2600" spc="-1" strike="noStrike">
                        <a:latin typeface="Arial"/>
                      </a:endParaRPr>
                    </a:p>
                    <a:p>
                      <a:pPr algn="ctr">
                        <a:lnSpc>
                          <a:spcPct val="100000"/>
                        </a:lnSpc>
                      </a:pPr>
                      <a:r>
                        <a:rPr b="1" lang="en-US" sz="2600" spc="-1" strike="noStrike">
                          <a:solidFill>
                            <a:srgbClr val="000000"/>
                          </a:solidFill>
                          <a:latin typeface="Arial"/>
                          <a:ea typeface="Arial"/>
                        </a:rPr>
                        <a:t>(64/128 Model)</a:t>
                      </a:r>
                      <a:endParaRPr b="0" lang="en-US" sz="2600" spc="-1" strike="noStrike">
                        <a:latin typeface="Arial"/>
                      </a:endParaRPr>
                    </a:p>
                  </a:txBody>
                  <a:tcPr marL="65520" marR="65520">
                    <a:lnT w="12240">
                      <a:solidFill>
                        <a:srgbClr val="78909c"/>
                      </a:solidFill>
                    </a:lnT>
                    <a:lnB w="12240">
                      <a:solidFill>
                        <a:srgbClr val="78909c"/>
                      </a:solidFill>
                    </a:lnB>
                    <a:noFill/>
                  </a:tcPr>
                </a:tc>
              </a:tr>
              <a:tr h="1463400">
                <a:tc>
                  <a:txBody>
                    <a:bodyPr lIns="65520" rIns="65520" tIns="32760" bIns="32760">
                      <a:noAutofit/>
                    </a:bodyPr>
                    <a:p>
                      <a:pPr algn="ctr">
                        <a:lnSpc>
                          <a:spcPct val="100000"/>
                        </a:lnSpc>
                      </a:pPr>
                      <a:r>
                        <a:rPr b="0" lang="en-US" sz="2600" spc="-1" strike="noStrike">
                          <a:solidFill>
                            <a:srgbClr val="000000"/>
                          </a:solidFill>
                          <a:latin typeface="Arial"/>
                          <a:ea typeface="Arial"/>
                        </a:rPr>
                        <a:t>Accuracy</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98.8%</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98.8%</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98.8%</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r>
              <a:tr h="1418760">
                <a:tc>
                  <a:txBody>
                    <a:bodyPr lIns="65520" rIns="65520" tIns="32760" bIns="32760">
                      <a:noAutofit/>
                    </a:bodyPr>
                    <a:p>
                      <a:pPr algn="ctr">
                        <a:lnSpc>
                          <a:spcPct val="100000"/>
                        </a:lnSpc>
                      </a:pPr>
                      <a:r>
                        <a:rPr b="0" lang="en-US" sz="2600" spc="-1" strike="noStrike">
                          <a:solidFill>
                            <a:srgbClr val="000000"/>
                          </a:solidFill>
                          <a:latin typeface="Arial"/>
                          <a:ea typeface="Arial"/>
                        </a:rPr>
                        <a:t>Precision</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96.5%</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94.3%</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97.1%</a:t>
                      </a:r>
                      <a:endParaRPr b="0" lang="en-US" sz="2600" spc="-1" strike="noStrike">
                        <a:latin typeface="Arial"/>
                      </a:endParaRPr>
                    </a:p>
                  </a:txBody>
                  <a:tcPr marL="65520" marR="65520">
                    <a:lnT w="12240">
                      <a:solidFill>
                        <a:srgbClr val="78909c"/>
                      </a:solidFill>
                    </a:lnT>
                    <a:lnB w="12240">
                      <a:solidFill>
                        <a:srgbClr val="78909c"/>
                      </a:solidFill>
                    </a:lnB>
                    <a:noFill/>
                  </a:tcPr>
                </a:tc>
              </a:tr>
              <a:tr h="1261080">
                <a:tc>
                  <a:txBody>
                    <a:bodyPr lIns="65520" rIns="65520" tIns="32760" bIns="32760">
                      <a:noAutofit/>
                    </a:bodyPr>
                    <a:p>
                      <a:pPr algn="ctr">
                        <a:lnSpc>
                          <a:spcPct val="100000"/>
                        </a:lnSpc>
                      </a:pPr>
                      <a:r>
                        <a:rPr b="0" lang="en-US" sz="2600" spc="-1" strike="noStrike">
                          <a:solidFill>
                            <a:srgbClr val="000000"/>
                          </a:solidFill>
                          <a:latin typeface="Arial"/>
                          <a:ea typeface="Arial"/>
                        </a:rPr>
                        <a:t>Recall</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93.8%</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96.2%</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92.9%</a:t>
                      </a:r>
                      <a:endParaRPr b="0" lang="en-US" sz="2600" spc="-1" strike="noStrike">
                        <a:latin typeface="Arial"/>
                      </a:endParaRPr>
                    </a:p>
                  </a:txBody>
                  <a:tcPr marL="65520" marR="65520">
                    <a:lnT w="12240">
                      <a:solidFill>
                        <a:srgbClr val="78909c"/>
                      </a:solidFill>
                    </a:lnT>
                    <a:lnB w="12240">
                      <a:solidFill>
                        <a:srgbClr val="78909c"/>
                      </a:solidFill>
                    </a:lnB>
                    <a:solidFill>
                      <a:srgbClr val="78909c">
                        <a:alpha val="20000"/>
                      </a:srgbClr>
                    </a:solidFill>
                  </a:tcPr>
                </a:tc>
              </a:tr>
              <a:tr h="1261440">
                <a:tc>
                  <a:txBody>
                    <a:bodyPr lIns="65520" rIns="65520" tIns="32760" bIns="32760">
                      <a:noAutofit/>
                    </a:bodyPr>
                    <a:p>
                      <a:pPr algn="ctr">
                        <a:lnSpc>
                          <a:spcPct val="100000"/>
                        </a:lnSpc>
                      </a:pPr>
                      <a:r>
                        <a:rPr b="0" lang="en-US" sz="2600" spc="-1" strike="noStrike">
                          <a:solidFill>
                            <a:srgbClr val="000000"/>
                          </a:solidFill>
                          <a:latin typeface="Arial"/>
                          <a:ea typeface="Arial"/>
                        </a:rPr>
                        <a:t>F1 Score</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95.1%</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95.2%</a:t>
                      </a:r>
                      <a:endParaRPr b="0" lang="en-US" sz="2600" spc="-1" strike="noStrike">
                        <a:latin typeface="Arial"/>
                      </a:endParaRPr>
                    </a:p>
                  </a:txBody>
                  <a:tcPr marL="65520" marR="65520">
                    <a:lnT w="12240">
                      <a:solidFill>
                        <a:srgbClr val="78909c"/>
                      </a:solidFill>
                    </a:lnT>
                    <a:lnB w="12240">
                      <a:solidFill>
                        <a:srgbClr val="78909c"/>
                      </a:solidFill>
                    </a:lnB>
                    <a:noFill/>
                  </a:tcPr>
                </a:tc>
                <a:tc>
                  <a:txBody>
                    <a:bodyPr lIns="65520" rIns="65520" tIns="32760" bIns="32760">
                      <a:noAutofit/>
                    </a:bodyPr>
                    <a:p>
                      <a:pPr algn="ctr">
                        <a:lnSpc>
                          <a:spcPct val="100000"/>
                        </a:lnSpc>
                      </a:pPr>
                      <a:r>
                        <a:rPr b="0" lang="en-US" sz="2600" spc="-1" strike="noStrike">
                          <a:solidFill>
                            <a:srgbClr val="000000"/>
                          </a:solidFill>
                          <a:latin typeface="Arial"/>
                          <a:ea typeface="Arial"/>
                        </a:rPr>
                        <a:t>95.0%</a:t>
                      </a:r>
                      <a:endParaRPr b="0" lang="en-US" sz="2600" spc="-1" strike="noStrike">
                        <a:latin typeface="Arial"/>
                      </a:endParaRPr>
                    </a:p>
                  </a:txBody>
                  <a:tcPr marL="65520" marR="65520">
                    <a:lnT w="12240">
                      <a:solidFill>
                        <a:srgbClr val="78909c"/>
                      </a:solidFill>
                    </a:lnT>
                    <a:lnB w="12240">
                      <a:solidFill>
                        <a:srgbClr val="78909c"/>
                      </a:solidFill>
                    </a:lnB>
                    <a:noFill/>
                  </a:tcPr>
                </a:tc>
              </a:tr>
            </a:tbl>
          </a:graphicData>
        </a:graphic>
      </p:graphicFrame>
      <p:pic>
        <p:nvPicPr>
          <p:cNvPr id="63" name="Picture 7" descr=""/>
          <p:cNvPicPr/>
          <p:nvPr/>
        </p:nvPicPr>
        <p:blipFill>
          <a:blip r:embed="rId2"/>
          <a:stretch/>
        </p:blipFill>
        <p:spPr>
          <a:xfrm>
            <a:off x="5036400" y="19510200"/>
            <a:ext cx="8471160" cy="3728160"/>
          </a:xfrm>
          <a:prstGeom prst="rect">
            <a:avLst/>
          </a:prstGeom>
          <a:ln>
            <a:noFill/>
          </a:ln>
        </p:spPr>
      </p:pic>
      <p:pic>
        <p:nvPicPr>
          <p:cNvPr id="64" name="Picture 3" descr=""/>
          <p:cNvPicPr/>
          <p:nvPr/>
        </p:nvPicPr>
        <p:blipFill>
          <a:blip r:embed="rId3"/>
          <a:stretch/>
        </p:blipFill>
        <p:spPr>
          <a:xfrm>
            <a:off x="20245680" y="15076800"/>
            <a:ext cx="3704040" cy="2739600"/>
          </a:xfrm>
          <a:prstGeom prst="rect">
            <a:avLst/>
          </a:prstGeom>
          <a:ln>
            <a:noFill/>
          </a:ln>
        </p:spPr>
      </p:pic>
      <p:pic>
        <p:nvPicPr>
          <p:cNvPr id="65" name="Picture 6" descr=""/>
          <p:cNvPicPr/>
          <p:nvPr/>
        </p:nvPicPr>
        <p:blipFill>
          <a:blip r:embed="rId4"/>
          <a:stretch/>
        </p:blipFill>
        <p:spPr>
          <a:xfrm>
            <a:off x="16232040" y="15110640"/>
            <a:ext cx="2672640" cy="2672640"/>
          </a:xfrm>
          <a:prstGeom prst="rect">
            <a:avLst/>
          </a:prstGeom>
          <a:ln>
            <a:noFill/>
          </a:ln>
        </p:spPr>
      </p:pic>
      <p:pic>
        <p:nvPicPr>
          <p:cNvPr id="66" name="Picture 9" descr=""/>
          <p:cNvPicPr/>
          <p:nvPr/>
        </p:nvPicPr>
        <p:blipFill>
          <a:blip r:embed="rId5"/>
          <a:stretch/>
        </p:blipFill>
        <p:spPr>
          <a:xfrm>
            <a:off x="25291440" y="15689520"/>
            <a:ext cx="2499120" cy="151452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377</TotalTime>
  <Application>LibreOffice/6.2.5.2$Linux_X86_64 LibreOffice_project/20$Build-2</Application>
  <Words>755</Words>
  <Paragraphs>61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Alex Morehead</cp:lastModifiedBy>
  <dcterms:modified xsi:type="dcterms:W3CDTF">2019-07-19T21:49:22Z</dcterms:modified>
  <cp:revision>908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vt:i4>
  </property>
</Properties>
</file>